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302" r:id="rId13"/>
    <p:sldId id="273" r:id="rId14"/>
    <p:sldId id="274" r:id="rId15"/>
    <p:sldId id="275" r:id="rId16"/>
    <p:sldId id="328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327" r:id="rId32"/>
    <p:sldId id="290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2" r:id="rId45"/>
    <p:sldId id="320" r:id="rId46"/>
    <p:sldId id="323" r:id="rId47"/>
    <p:sldId id="324" r:id="rId48"/>
    <p:sldId id="325" r:id="rId49"/>
    <p:sldId id="326" r:id="rId50"/>
    <p:sldId id="291" r:id="rId51"/>
    <p:sldId id="293" r:id="rId52"/>
    <p:sldId id="295" r:id="rId53"/>
    <p:sldId id="296" r:id="rId54"/>
    <p:sldId id="297" r:id="rId55"/>
    <p:sldId id="298" r:id="rId56"/>
    <p:sldId id="299" r:id="rId57"/>
    <p:sldId id="301" r:id="rId58"/>
    <p:sldId id="267" r:id="rId59"/>
    <p:sldId id="306" r:id="rId60"/>
    <p:sldId id="265" r:id="rId61"/>
    <p:sldId id="26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89668" autoAdjust="0"/>
  </p:normalViewPr>
  <p:slideViewPr>
    <p:cSldViewPr snapToGrid="0" snapToObjects="1">
      <p:cViewPr varScale="1">
        <p:scale>
          <a:sx n="114" d="100"/>
          <a:sy n="114" d="100"/>
        </p:scale>
        <p:origin x="151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85374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Ashraf </a:t>
                      </a:r>
                      <a:r>
                        <a:rPr lang="en-US" i="1" dirty="0" err="1"/>
                        <a:t>Uddin</a:t>
                      </a:r>
                      <a:r>
                        <a:rPr lang="en-US" i="1" dirty="0"/>
                        <a:t>				dr.ashraf@aiub.edu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635F-2095-4D65-BBC7-EF14A68E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78" y="4466712"/>
            <a:ext cx="46482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5" y="2075377"/>
            <a:ext cx="71151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Cryptarithmetic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3" y="2031092"/>
            <a:ext cx="7803054" cy="462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6" y="2284115"/>
            <a:ext cx="3479357" cy="26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9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Sudoku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" y="2056460"/>
            <a:ext cx="8014321" cy="439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440"/>
            <a:ext cx="9144000" cy="40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104909"/>
            <a:ext cx="9031458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Search Formulation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2AA3-1743-47BF-A8AE-7D1E57F0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867"/>
            <a:ext cx="9144000" cy="44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46"/>
            <a:ext cx="9144000" cy="4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Value from  Domain = { Blue, Red, Green}  To  Each Variables (circles) </a:t>
            </a:r>
          </a:p>
          <a:p>
            <a:r>
              <a:rPr lang="en-US" dirty="0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93" y="2165060"/>
            <a:ext cx="5750417" cy="39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" y="2163516"/>
            <a:ext cx="6406435" cy="41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2075986"/>
            <a:ext cx="9037982" cy="4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32"/>
            <a:ext cx="9144000" cy="4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of Map Coloring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2061827"/>
            <a:ext cx="8501533" cy="364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1088136"/>
          </a:xfrm>
        </p:spPr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940"/>
            <a:ext cx="9144000" cy="42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2047566"/>
            <a:ext cx="8873544" cy="41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2107096"/>
            <a:ext cx="9051234" cy="45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{R, G, B}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{R, 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19" y="2240279"/>
            <a:ext cx="5073405" cy="3722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50587"/>
            <a:ext cx="8564451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{R, 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, 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2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WA≠SA</a:t>
            </a:r>
          </a:p>
          <a:p>
            <a:r>
              <a:rPr lang="en-US" dirty="0">
                <a:solidFill>
                  <a:srgbClr val="00B050"/>
                </a:solidFill>
              </a:rPr>
              <a:t>NT≠SA</a:t>
            </a:r>
          </a:p>
          <a:p>
            <a:r>
              <a:rPr lang="en-US" dirty="0">
                <a:solidFill>
                  <a:srgbClr val="00B050"/>
                </a:solidFill>
              </a:rPr>
              <a:t>Q≠SA</a:t>
            </a:r>
          </a:p>
          <a:p>
            <a:r>
              <a:rPr lang="en-US" dirty="0">
                <a:solidFill>
                  <a:srgbClr val="00B050"/>
                </a:solidFill>
              </a:rPr>
              <a:t>NSW≠SA</a:t>
            </a:r>
          </a:p>
          <a:p>
            <a:r>
              <a:rPr lang="en-US" dirty="0">
                <a:solidFill>
                  <a:srgbClr val="00B050"/>
                </a:solidFill>
              </a:rPr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57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{R,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16048" y="305992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913900" y="337975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916048" y="365859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13899" y="390949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913898" y="415514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867437" y="440080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867437" y="470672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867437" y="502931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828687" y="281760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28686" y="308615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28685" y="337825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828684" y="365357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28683" y="391283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, 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rgbClr val="FF0000"/>
                </a:solidFill>
              </a:rPr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83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rgbClr val="FF0000"/>
                </a:solidFill>
              </a:rPr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6" y="416481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4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6" y="444308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829443" y="475276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828685" y="505173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8" grpId="1" animBg="1"/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867437" y="309414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867436" y="415437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b="1" dirty="0"/>
              <a:t>WA = {R}</a:t>
            </a:r>
          </a:p>
          <a:p>
            <a:r>
              <a:rPr lang="en-US" dirty="0"/>
              <a:t>NT= {G, B}</a:t>
            </a:r>
          </a:p>
          <a:p>
            <a:r>
              <a:rPr lang="en-US" dirty="0"/>
              <a:t>Q= {R, G, B}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{G,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SA≠WA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05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{G, 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, 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rgbClr val="FF0000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/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881579" y="340504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1088136"/>
          </a:xfrm>
        </p:spPr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210"/>
            <a:ext cx="91440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, 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>
                <a:solidFill>
                  <a:srgbClr val="FF0000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4512629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4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G,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/>
              <a:t>WA≠SA</a:t>
            </a:r>
          </a:p>
          <a:p>
            <a:r>
              <a:rPr lang="en-US" dirty="0"/>
              <a:t>NT≠SA</a:t>
            </a:r>
          </a:p>
          <a:p>
            <a:r>
              <a:rPr lang="en-US" dirty="0"/>
              <a:t>Q≠SA</a:t>
            </a:r>
          </a:p>
          <a:p>
            <a:r>
              <a:rPr lang="en-US" dirty="0"/>
              <a:t>NSW≠SA</a:t>
            </a:r>
          </a:p>
          <a:p>
            <a:r>
              <a:rPr lang="en-US" dirty="0"/>
              <a:t>V≠SA</a:t>
            </a:r>
          </a:p>
          <a:p>
            <a:r>
              <a:rPr lang="en-US" dirty="0"/>
              <a:t>NT≠WA</a:t>
            </a:r>
          </a:p>
          <a:p>
            <a:r>
              <a:rPr lang="en-US" dirty="0"/>
              <a:t>Q≠NT</a:t>
            </a:r>
          </a:p>
          <a:p>
            <a:r>
              <a:rPr lang="en-US" dirty="0"/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1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rgbClr val="0070C0"/>
                </a:solidFill>
              </a:rPr>
              <a:t>NT≠Q</a:t>
            </a:r>
          </a:p>
          <a:p>
            <a:r>
              <a:rPr lang="en-US" dirty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rgbClr val="FF0000"/>
                </a:solidFill>
              </a:rPr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97121" y="477020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46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rgbClr val="0070C0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97121" y="5051730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{B}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rgbClr val="0070C0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914407" y="3108832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>
                <a:solidFill>
                  <a:srgbClr val="FF0000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rgbClr val="0070C0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8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</a:t>
            </a:r>
          </a:p>
          <a:p>
            <a:endParaRPr lang="en-US" dirty="0"/>
          </a:p>
          <a:p>
            <a:r>
              <a:rPr lang="en-US" dirty="0"/>
              <a:t>WA = {R}</a:t>
            </a:r>
          </a:p>
          <a:p>
            <a:r>
              <a:rPr lang="en-US" dirty="0"/>
              <a:t>NT= {B}</a:t>
            </a:r>
          </a:p>
          <a:p>
            <a:r>
              <a:rPr lang="en-US" b="1" dirty="0"/>
              <a:t>Q= {G}</a:t>
            </a:r>
          </a:p>
          <a:p>
            <a:r>
              <a:rPr lang="en-US" dirty="0"/>
              <a:t>NSW= {R, B}</a:t>
            </a:r>
          </a:p>
          <a:p>
            <a:r>
              <a:rPr lang="en-US" dirty="0"/>
              <a:t>V = {R, G, B}</a:t>
            </a:r>
          </a:p>
          <a:p>
            <a:r>
              <a:rPr lang="en-US" dirty="0"/>
              <a:t>SA= {}</a:t>
            </a:r>
          </a:p>
          <a:p>
            <a:r>
              <a:rPr lang="en-US" dirty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SA≠WA</a:t>
            </a:r>
          </a:p>
          <a:p>
            <a:r>
              <a:rPr lang="en-US" dirty="0">
                <a:solidFill>
                  <a:srgbClr val="FF0000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/>
              <a:t>WA≠NT</a:t>
            </a:r>
          </a:p>
          <a:p>
            <a:r>
              <a:rPr lang="en-US" dirty="0">
                <a:solidFill>
                  <a:srgbClr val="0070C0"/>
                </a:solidFill>
              </a:rPr>
              <a:t>NT≠Q</a:t>
            </a:r>
          </a:p>
          <a:p>
            <a:r>
              <a:rPr lang="en-US" dirty="0"/>
              <a:t>Q≠NSW</a:t>
            </a:r>
          </a:p>
          <a:p>
            <a:r>
              <a:rPr lang="en-US" dirty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Constraints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WA≠SA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NT≠SA</a:t>
            </a:r>
          </a:p>
          <a:p>
            <a:r>
              <a:rPr lang="en-US" dirty="0">
                <a:solidFill>
                  <a:schemeClr val="accent3"/>
                </a:solidFill>
              </a:rPr>
              <a:t>Q≠SA</a:t>
            </a:r>
          </a:p>
          <a:p>
            <a:r>
              <a:rPr lang="en-US" dirty="0">
                <a:solidFill>
                  <a:schemeClr val="accent3"/>
                </a:solidFill>
              </a:rPr>
              <a:t>NSW≠SA</a:t>
            </a:r>
          </a:p>
          <a:p>
            <a:r>
              <a:rPr lang="en-US" dirty="0">
                <a:solidFill>
                  <a:schemeClr val="accent3"/>
                </a:solidFill>
              </a:rPr>
              <a:t>V≠SA</a:t>
            </a:r>
          </a:p>
          <a:p>
            <a:r>
              <a:rPr lang="en-US" dirty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28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76705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Ordering: </a:t>
            </a:r>
            <a:br>
              <a:rPr lang="en-US" dirty="0"/>
            </a:br>
            <a:r>
              <a:rPr lang="en-US" dirty="0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157118"/>
            <a:ext cx="8839200" cy="4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Ordering: </a:t>
            </a:r>
            <a:br>
              <a:rPr lang="en-US" dirty="0"/>
            </a:br>
            <a:r>
              <a:rPr lang="en-US" dirty="0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120115"/>
            <a:ext cx="8904850" cy="4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2031516"/>
            <a:ext cx="8486775" cy="4067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2016" y="4500748"/>
            <a:ext cx="3728852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Dividing a Boolean CSP with 80 variables into four sub problems reduces the worst-case solution time from the lifetime of the universe down to less than a second</a:t>
            </a:r>
          </a:p>
        </p:txBody>
      </p:sp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Structure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4402-D21E-4375-AE37-11C11CD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0959"/>
            <a:ext cx="8971722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C18CF-89A4-4BD0-9158-C4786E8F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0"/>
            <a:ext cx="904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5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59406-CE28-4214-8F5C-590D4915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" y="0"/>
            <a:ext cx="90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9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4378"/>
            <a:ext cx="9144000" cy="6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FBFE2-F3DE-454F-8BAD-D2973703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7"/>
            <a:ext cx="9144000" cy="4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B4901-3A19-436F-9815-4999E69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02"/>
            <a:ext cx="9144000" cy="48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4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6: Introduction ,  </a:t>
            </a:r>
            <a:r>
              <a:rPr lang="en-US"/>
              <a:t>Pages 202-220</a:t>
            </a:r>
            <a:endParaRPr lang="en-US" dirty="0"/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,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71113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37"/>
            <a:ext cx="9144000" cy="41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15874"/>
            <a:ext cx="9003323" cy="40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805B5-8B22-4E0A-B30F-9C49F783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074439"/>
            <a:ext cx="9031458" cy="40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776B16EEA9E4C8040DE7390FE9391" ma:contentTypeVersion="4" ma:contentTypeDescription="Create a new document." ma:contentTypeScope="" ma:versionID="9214b80922d59f9f86059a91836853df">
  <xsd:schema xmlns:xsd="http://www.w3.org/2001/XMLSchema" xmlns:xs="http://www.w3.org/2001/XMLSchema" xmlns:p="http://schemas.microsoft.com/office/2006/metadata/properties" xmlns:ns2="96dda39f-6f2d-4be8-a3e8-ec9c7b6c9769" targetNamespace="http://schemas.microsoft.com/office/2006/metadata/properties" ma:root="true" ma:fieldsID="dbcb2b56e3b09dc209d5e35a93afa146" ns2:_="">
    <xsd:import namespace="96dda39f-6f2d-4be8-a3e8-ec9c7b6c9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dda39f-6f2d-4be8-a3e8-ec9c7b6c97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1327A5-F6A9-4032-AA3E-718D8A128E65}"/>
</file>

<file path=customXml/itemProps2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1783</TotalTime>
  <Words>2504</Words>
  <Application>Microsoft Office PowerPoint</Application>
  <PresentationFormat>On-screen Show (4:3)</PresentationFormat>
  <Paragraphs>650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Corbel</vt:lpstr>
      <vt:lpstr>Wingdings</vt:lpstr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Example: N-Queens</vt:lpstr>
      <vt:lpstr>Constraint Graph</vt:lpstr>
      <vt:lpstr>Example CSP: Cryptarithmetic</vt:lpstr>
      <vt:lpstr>Example: Sudoku</vt:lpstr>
      <vt:lpstr>Topic Heading..</vt:lpstr>
      <vt:lpstr>Varieties of CSPs</vt:lpstr>
      <vt:lpstr>Varieties of Constraints</vt:lpstr>
      <vt:lpstr>Real World CSPs</vt:lpstr>
      <vt:lpstr>Standard Search Formulation</vt:lpstr>
      <vt:lpstr>Search Methods</vt:lpstr>
      <vt:lpstr>Backtracking Search</vt:lpstr>
      <vt:lpstr>Demonstration</vt:lpstr>
      <vt:lpstr>Backtracking Example</vt:lpstr>
      <vt:lpstr>Backtracking Search</vt:lpstr>
      <vt:lpstr>Improving Backtracking</vt:lpstr>
      <vt:lpstr>Filtering: Forward Checking</vt:lpstr>
      <vt:lpstr>Progress of Map Coloring</vt:lpstr>
      <vt:lpstr>Filtering: Constraint Propagation</vt:lpstr>
      <vt:lpstr>Consistency of An Arc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Topic Heading..</vt:lpstr>
      <vt:lpstr>Ordering:  Minimum Remaining Value</vt:lpstr>
      <vt:lpstr>Ordering:  Least Constraining Value</vt:lpstr>
      <vt:lpstr>Problem Structure</vt:lpstr>
      <vt:lpstr>Tree Structure CSPs</vt:lpstr>
      <vt:lpstr>Topic Heading..</vt:lpstr>
      <vt:lpstr>Topic Heading..</vt:lpstr>
      <vt:lpstr>PowerPoint Presentation</vt:lpstr>
      <vt:lpstr>Tree Decomposition</vt:lpstr>
      <vt:lpstr>Summary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Dr. Ashraf Uddin</cp:lastModifiedBy>
  <cp:revision>65</cp:revision>
  <dcterms:created xsi:type="dcterms:W3CDTF">2018-12-10T17:20:29Z</dcterms:created>
  <dcterms:modified xsi:type="dcterms:W3CDTF">2023-12-13T14:29:38Z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